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7"/>
  </p:notesMasterIdLst>
  <p:sldIdLst>
    <p:sldId id="287" r:id="rId3"/>
    <p:sldId id="288" r:id="rId4"/>
    <p:sldId id="289" r:id="rId5"/>
    <p:sldId id="290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4E83"/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2026/4/28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E20E784A-278D-42C0-A160-E0018D03C02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8" name="矩形: 摺角紙張 7">
            <a:extLst>
              <a:ext uri="{FF2B5EF4-FFF2-40B4-BE49-F238E27FC236}">
                <a16:creationId xmlns:a16="http://schemas.microsoft.com/office/drawing/2014/main" id="{A0A51DF8-7D26-4A23-8C2B-56C1207EAEBF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B74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D4B345"/>
              </a:solidFill>
            </a:endParaRP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  <a:r>
              <a:rPr lang="en-US" altLang="zh-TW" dirty="0"/>
              <a:t>type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8A19C76A-C23D-4B8F-8A73-B70254E756C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5" name="標題 1">
            <a:extLst>
              <a:ext uri="{FF2B5EF4-FFF2-40B4-BE49-F238E27FC236}">
                <a16:creationId xmlns:a16="http://schemas.microsoft.com/office/drawing/2014/main" id="{6B9A8B53-C511-4DB1-8508-C739E37D30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789DEE30-852B-4927-B019-A567A24E8D67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第七课 美中贸易战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3894" y="273377"/>
            <a:ext cx="11251844" cy="904897"/>
          </a:xfrm>
        </p:spPr>
        <p:txBody>
          <a:bodyPr/>
          <a:lstStyle/>
          <a:p>
            <a:r>
              <a:rPr lang="zh-TW" altLang="en-US" sz="3400" dirty="0"/>
              <a:t>一、</a:t>
            </a:r>
            <a:r>
              <a:rPr lang="zh-TW" altLang="en-US" sz="3400" dirty="0">
                <a:latin typeface="標楷體" panose="03000509000000000000" pitchFamily="65" charset="-120"/>
              </a:rPr>
              <a:t>按</a:t>
            </a:r>
            <a:r>
              <a:rPr lang="en-US" altLang="zh-TW" sz="3400" dirty="0">
                <a:latin typeface="標楷體" panose="03000509000000000000" pitchFamily="65" charset="-120"/>
              </a:rPr>
              <a:t>…</a:t>
            </a:r>
            <a:r>
              <a:rPr lang="zh-TW" altLang="en-US" sz="3400" dirty="0">
                <a:latin typeface="標楷體" panose="03000509000000000000" pitchFamily="65" charset="-120"/>
              </a:rPr>
              <a:t>换算</a:t>
            </a:r>
            <a:r>
              <a:rPr lang="en-US" altLang="zh-TW" sz="3400" dirty="0">
                <a:latin typeface="標楷體" panose="03000509000000000000" pitchFamily="65" charset="-120"/>
              </a:rPr>
              <a:t>/</a:t>
            </a:r>
            <a:r>
              <a:rPr lang="zh-TW" altLang="en-US" sz="3400" dirty="0">
                <a:latin typeface="標楷體" panose="03000509000000000000" pitchFamily="65" charset="-120"/>
              </a:rPr>
              <a:t>计算</a:t>
            </a:r>
            <a:r>
              <a:rPr lang="en-US" altLang="zh-TW" sz="3400" dirty="0">
                <a:latin typeface="標楷體" panose="03000509000000000000" pitchFamily="65" charset="-120"/>
              </a:rPr>
              <a:t>/</a:t>
            </a:r>
            <a:r>
              <a:rPr lang="zh-TW" altLang="en-US" sz="3400" dirty="0">
                <a:latin typeface="標楷體" panose="03000509000000000000" pitchFamily="65" charset="-120"/>
              </a:rPr>
              <a:t>算</a:t>
            </a:r>
            <a:r>
              <a:rPr lang="zh-TW" altLang="en-US" sz="3400" dirty="0"/>
              <a:t>｜</a:t>
            </a:r>
            <a:br>
              <a:rPr lang="en-US" altLang="zh-TW" sz="3400" dirty="0"/>
            </a:br>
            <a:r>
              <a:rPr lang="zh-TW" altLang="en-US" sz="3400" dirty="0"/>
              <a:t>        </a:t>
            </a:r>
            <a:r>
              <a:rPr lang="en-US" altLang="zh-TW" sz="3400" dirty="0"/>
              <a:t>to be</a:t>
            </a:r>
            <a:r>
              <a:rPr lang="zh-TW" altLang="en-US" sz="3400" dirty="0"/>
              <a:t> </a:t>
            </a:r>
            <a:r>
              <a:rPr lang="en-US" altLang="zh-TW" sz="3400" dirty="0"/>
              <a:t>calculated/counted/converted on the basis of…</a:t>
            </a:r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1800"/>
              </a:spcBef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按</a:t>
            </a:r>
            <a:r>
              <a:rPr lang="zh-TW" altLang="en-US" dirty="0"/>
              <a:t>人口比例</a:t>
            </a:r>
            <a:r>
              <a:rPr lang="zh-TW" altLang="en-US" dirty="0">
                <a:solidFill>
                  <a:srgbClr val="FF0000"/>
                </a:solidFill>
              </a:rPr>
              <a:t>换算</a:t>
            </a:r>
            <a:r>
              <a:rPr lang="zh-TW" altLang="en-US" dirty="0"/>
              <a:t>，差不多等于在街上遇见的每三十五个人中，就有一位是移工。</a:t>
            </a:r>
          </a:p>
          <a:p>
            <a:pPr>
              <a:spcBef>
                <a:spcPts val="1800"/>
              </a:spcBef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按</a:t>
            </a:r>
            <a:r>
              <a:rPr lang="zh-TW" altLang="en-US" dirty="0"/>
              <a:t>每年百分之二点五的利息</a:t>
            </a:r>
            <a:r>
              <a:rPr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TW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lìxí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interest</a:t>
            </a:r>
            <a:r>
              <a:rPr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zh-TW" altLang="en-US" dirty="0">
                <a:solidFill>
                  <a:srgbClr val="FF0000"/>
                </a:solidFill>
              </a:rPr>
              <a:t>计算</a:t>
            </a:r>
            <a:r>
              <a:rPr lang="zh-TW" altLang="en-US" dirty="0"/>
              <a:t>，把一百万元存在银行，一年后可以领回一百零二万五千元。</a:t>
            </a:r>
          </a:p>
          <a:p>
            <a:pPr>
              <a:spcBef>
                <a:spcPts val="1800"/>
              </a:spcBef>
              <a:buClr>
                <a:schemeClr val="tx1"/>
              </a:buClr>
            </a:pPr>
            <a:r>
              <a:rPr lang="zh-TW" altLang="en-US" dirty="0"/>
              <a:t>我们公司业务部门的薪水是</a:t>
            </a:r>
            <a:r>
              <a:rPr lang="zh-TW" altLang="en-US" dirty="0">
                <a:solidFill>
                  <a:srgbClr val="FF0000"/>
                </a:solidFill>
              </a:rPr>
              <a:t>按</a:t>
            </a:r>
            <a:r>
              <a:rPr lang="zh-TW" altLang="en-US" dirty="0"/>
              <a:t>个人营业额</a:t>
            </a:r>
            <a:r>
              <a:rPr lang="zh-TW" altLang="en-US" dirty="0">
                <a:solidFill>
                  <a:srgbClr val="FF0000"/>
                </a:solidFill>
              </a:rPr>
              <a:t>算</a:t>
            </a:r>
            <a:r>
              <a:rPr lang="zh-TW" altLang="en-US" dirty="0"/>
              <a:t>的，也就是说，销售成绩越好，收入也就越高。</a:t>
            </a:r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二、得以｜</a:t>
            </a:r>
            <a:r>
              <a:rPr lang="en-US" altLang="zh-TW" dirty="0"/>
              <a:t>to be therefore able to…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3000"/>
              </a:spcBef>
            </a:pPr>
            <a:r>
              <a:rPr lang="zh-TW" altLang="en-US" dirty="0"/>
              <a:t>移工为台湾劳动力市场带来新的动能，也是台湾</a:t>
            </a:r>
            <a:r>
              <a:rPr lang="zh-TW" altLang="en-US" dirty="0">
                <a:solidFill>
                  <a:srgbClr val="FF0000"/>
                </a:solidFill>
              </a:rPr>
              <a:t>得以</a:t>
            </a:r>
            <a:r>
              <a:rPr lang="zh-TW" altLang="en-US" dirty="0"/>
              <a:t>认识东南亚文化的窗口。</a:t>
            </a:r>
          </a:p>
          <a:p>
            <a:pPr>
              <a:spcBef>
                <a:spcPts val="3000"/>
              </a:spcBef>
            </a:pPr>
            <a:r>
              <a:rPr lang="zh-TW" altLang="en-US" dirty="0"/>
              <a:t>透过引进移民与移工，各国劳动力不足的问题</a:t>
            </a:r>
            <a:r>
              <a:rPr lang="zh-TW" altLang="en-US" dirty="0">
                <a:solidFill>
                  <a:srgbClr val="FF0000"/>
                </a:solidFill>
              </a:rPr>
              <a:t>得以</a:t>
            </a:r>
            <a:r>
              <a:rPr lang="zh-TW" altLang="en-US" dirty="0"/>
              <a:t>解决。</a:t>
            </a:r>
          </a:p>
          <a:p>
            <a:pPr>
              <a:spcBef>
                <a:spcPts val="3000"/>
              </a:spcBef>
            </a:pPr>
            <a:r>
              <a:rPr lang="zh-TW" altLang="en-US" dirty="0"/>
              <a:t>由于民众多表示愿意配合，这项资源回收计画才</a:t>
            </a:r>
            <a:r>
              <a:rPr lang="zh-TW" altLang="en-US" dirty="0">
                <a:solidFill>
                  <a:srgbClr val="FF0000"/>
                </a:solidFill>
              </a:rPr>
              <a:t>得以</a:t>
            </a:r>
            <a:r>
              <a:rPr lang="zh-TW" altLang="en-US" dirty="0"/>
              <a:t>顺利进行。</a:t>
            </a:r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三、可见 ｜</a:t>
            </a:r>
            <a:r>
              <a:rPr lang="en-US" altLang="zh-TW" dirty="0"/>
              <a:t>It can be inferred that…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pPr>
              <a:spcBef>
                <a:spcPts val="1800"/>
              </a:spcBef>
            </a:pPr>
            <a:r>
              <a:rPr lang="zh-TW" altLang="en-US" dirty="0"/>
              <a:t>如今，不需出国就可以品尝到异国的美食，</a:t>
            </a:r>
            <a:r>
              <a:rPr lang="zh-TW" altLang="en-US" dirty="0">
                <a:solidFill>
                  <a:srgbClr val="FF0000"/>
                </a:solidFill>
              </a:rPr>
              <a:t>可见</a:t>
            </a:r>
            <a:r>
              <a:rPr lang="zh-TW" altLang="en-US" dirty="0"/>
              <a:t>随着移工到来，不同地区的饮食文化也在台湾遍地开花。</a:t>
            </a:r>
          </a:p>
          <a:p>
            <a:pPr>
              <a:spcBef>
                <a:spcPts val="1800"/>
              </a:spcBef>
            </a:pPr>
            <a:r>
              <a:rPr lang="zh-TW" altLang="en-US" dirty="0"/>
              <a:t>位于北极的格陵兰因为冰层融化、渔获量增加，人民的生活得到改善，</a:t>
            </a:r>
            <a:r>
              <a:rPr lang="zh-TW" altLang="en-US" dirty="0">
                <a:solidFill>
                  <a:srgbClr val="FF0000"/>
                </a:solidFill>
              </a:rPr>
              <a:t>可见</a:t>
            </a:r>
            <a:r>
              <a:rPr lang="zh-TW" altLang="en-US" dirty="0"/>
              <a:t>全球暖化带来的不一定都是坏处。</a:t>
            </a:r>
          </a:p>
          <a:p>
            <a:pPr>
              <a:spcBef>
                <a:spcPts val="1800"/>
              </a:spcBef>
            </a:pPr>
            <a:r>
              <a:rPr lang="zh-TW" altLang="en-US" dirty="0"/>
              <a:t>许多资料显示，过去在制定规范时并未从女性视角考量，</a:t>
            </a:r>
            <a:r>
              <a:rPr lang="zh-TW" altLang="en-US" dirty="0">
                <a:solidFill>
                  <a:srgbClr val="FF0000"/>
                </a:solidFill>
              </a:rPr>
              <a:t>可见</a:t>
            </a:r>
            <a:r>
              <a:rPr lang="zh-TW" altLang="en-US" dirty="0"/>
              <a:t>我们生活在以男性数据为主的世界中。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</TotalTime>
  <Words>341</Words>
  <Application>Microsoft Office PowerPoint</Application>
  <PresentationFormat>寬螢幕</PresentationFormat>
  <Paragraphs>13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41</cp:revision>
  <dcterms:created xsi:type="dcterms:W3CDTF">2024-07-26T00:45:44Z</dcterms:created>
  <dcterms:modified xsi:type="dcterms:W3CDTF">2026-04-28T03:28:53Z</dcterms:modified>
</cp:coreProperties>
</file>